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528" r:id="rId2"/>
    <p:sldId id="527" r:id="rId3"/>
    <p:sldId id="429" r:id="rId4"/>
    <p:sldId id="529" r:id="rId5"/>
    <p:sldId id="532" r:id="rId6"/>
    <p:sldId id="558" r:id="rId7"/>
    <p:sldId id="530" r:id="rId8"/>
    <p:sldId id="561" r:id="rId9"/>
    <p:sldId id="531" r:id="rId10"/>
    <p:sldId id="559" r:id="rId11"/>
    <p:sldId id="560" r:id="rId12"/>
    <p:sldId id="526" r:id="rId13"/>
    <p:sldId id="539" r:id="rId14"/>
    <p:sldId id="540" r:id="rId15"/>
    <p:sldId id="541" r:id="rId16"/>
    <p:sldId id="534" r:id="rId17"/>
    <p:sldId id="536" r:id="rId18"/>
    <p:sldId id="537" r:id="rId19"/>
    <p:sldId id="535" r:id="rId20"/>
    <p:sldId id="533" r:id="rId21"/>
    <p:sldId id="538" r:id="rId22"/>
    <p:sldId id="542" r:id="rId23"/>
    <p:sldId id="543" r:id="rId24"/>
    <p:sldId id="544" r:id="rId25"/>
    <p:sldId id="545" r:id="rId26"/>
    <p:sldId id="546" r:id="rId27"/>
    <p:sldId id="547" r:id="rId28"/>
    <p:sldId id="550" r:id="rId29"/>
    <p:sldId id="551" r:id="rId30"/>
    <p:sldId id="553" r:id="rId31"/>
    <p:sldId id="552" r:id="rId32"/>
    <p:sldId id="554" r:id="rId33"/>
    <p:sldId id="555" r:id="rId34"/>
    <p:sldId id="556" r:id="rId35"/>
    <p:sldId id="548" r:id="rId36"/>
    <p:sldId id="549" r:id="rId37"/>
    <p:sldId id="557" r:id="rId38"/>
    <p:sldId id="260" r:id="rId39"/>
  </p:sldIdLst>
  <p:sldSz cx="12188825" cy="6858000"/>
  <p:notesSz cx="6797675" cy="9928225"/>
  <p:embeddedFontLs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AU Passata" panose="020B0503030502030804" pitchFamily="34" charset="0"/>
      <p:regular r:id="rId46"/>
      <p:bold r:id="rId47"/>
    </p:embeddedFont>
    <p:embeddedFont>
      <p:font typeface="Wingdings 3" panose="05040102010807070707" pitchFamily="18" charset="2"/>
      <p:regular r:id="rId48"/>
    </p:embeddedFont>
    <p:embeddedFont>
      <p:font typeface="AU Passata Light" panose="020B0303030902030804" pitchFamily="34" charset="0"/>
      <p:regular r:id="rId49"/>
      <p:bold r:id="rId50"/>
    </p:embeddedFont>
    <p:embeddedFont>
      <p:font typeface="AU Peto" panose="040C0B07020602020301" pitchFamily="82" charset="0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5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75" autoAdjust="0"/>
    <p:restoredTop sz="96532" autoAdjust="0"/>
  </p:normalViewPr>
  <p:slideViewPr>
    <p:cSldViewPr snapToObjects="1" showGuides="1">
      <p:cViewPr varScale="1">
        <p:scale>
          <a:sx n="125" d="100"/>
          <a:sy n="125" d="100"/>
        </p:scale>
        <p:origin x="67" y="5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3221"/>
    </p:cViewPr>
  </p:sorterViewPr>
  <p:notesViewPr>
    <p:cSldViewPr snapToObjects="1">
      <p:cViewPr varScale="1">
        <p:scale>
          <a:sx n="84" d="100"/>
          <a:sy n="84" d="100"/>
        </p:scale>
        <p:origin x="3624" y="96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03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236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5 July 2018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5 July 2018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75960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Professor</a:t>
            </a: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17.em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7165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862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ACTIVATION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1" y="1412776"/>
            <a:ext cx="7731861" cy="4464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190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862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ACTIVATION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8" name="Picture 4" descr="Relateret bille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8" y="1077506"/>
            <a:ext cx="6552728" cy="512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66420" y="2668624"/>
            <a:ext cx="3024336" cy="2339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activation function</a:t>
            </a: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Billedresultat for activation fun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404" y="4365104"/>
            <a:ext cx="4634005" cy="198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616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913" y="192768"/>
            <a:ext cx="11556000" cy="752101"/>
          </a:xfrm>
        </p:spPr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862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ACTIVATION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77724"/>
          <a:stretch/>
        </p:blipFill>
        <p:spPr>
          <a:xfrm>
            <a:off x="3430116" y="1916833"/>
            <a:ext cx="3994344" cy="72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960" y="2420888"/>
            <a:ext cx="4174860" cy="2430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80" y="2782038"/>
            <a:ext cx="2813556" cy="1708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116" y="2573142"/>
            <a:ext cx="3994344" cy="27181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820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2957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POSSIBLE MEANING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52" y="1556792"/>
            <a:ext cx="6416314" cy="43968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95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261764" y="1122332"/>
            <a:ext cx="1095769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648" y="1595553"/>
            <a:ext cx="7272808" cy="45555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6811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POSSIBLE MEANING – LAYERS OF ABSTRACTION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274850"/>
            <a:ext cx="4822198" cy="28762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371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61764" y="1122332"/>
            <a:ext cx="10873208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84" y="1529356"/>
            <a:ext cx="4392488" cy="46550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6811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POSSIBLE MEANING – LAYERS OF ABSTRACTION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4248872"/>
            <a:ext cx="6552728" cy="19355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7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500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WEIGHTS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498"/>
          <a:stretch/>
        </p:blipFill>
        <p:spPr>
          <a:xfrm>
            <a:off x="2494012" y="1412776"/>
            <a:ext cx="5976664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06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500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</a:rPr>
              <a:t>WEIGHTS</a:t>
            </a:r>
            <a:endParaRPr lang="da-DK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94" y="1124744"/>
            <a:ext cx="8688793" cy="48245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635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500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</a:rPr>
              <a:t>WEIGHTS</a:t>
            </a:r>
            <a:endParaRPr lang="da-DK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94" y="1124744"/>
            <a:ext cx="8688793" cy="4824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00" y="2373264"/>
            <a:ext cx="2088232" cy="2076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154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821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BIAS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44" y="1145948"/>
            <a:ext cx="8373785" cy="48033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9118748" y="2564904"/>
            <a:ext cx="2871936" cy="2456656"/>
          </a:xfrm>
          <a:prstGeom prst="rect">
            <a:avLst/>
          </a:prstGeom>
          <a:solidFill>
            <a:srgbClr val="000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994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053852" y="2996424"/>
            <a:ext cx="3672408" cy="1994392"/>
          </a:xfrm>
        </p:spPr>
        <p:txBody>
          <a:bodyPr/>
          <a:lstStyle/>
          <a:p>
            <a:pPr algn="ctr"/>
            <a:r>
              <a:rPr lang="en-US" altLang="en-US" sz="4800" dirty="0" smtClean="0">
                <a:latin typeface="+mj-lt"/>
              </a:rPr>
              <a:t>ARTIFICIAL </a:t>
            </a:r>
            <a:br>
              <a:rPr lang="en-US" altLang="en-US" sz="4800" dirty="0" smtClean="0">
                <a:latin typeface="+mj-lt"/>
              </a:rPr>
            </a:br>
            <a:r>
              <a:rPr lang="en-US" altLang="en-US" sz="4800" dirty="0" smtClean="0">
                <a:latin typeface="+mj-lt"/>
              </a:rPr>
              <a:t>NEURAL NETWORKS</a:t>
            </a:r>
            <a:endParaRPr lang="en-US" altLang="en-US" sz="4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372" y="2132856"/>
            <a:ext cx="4900284" cy="3931791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9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2138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MATRIX FORM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978" y="1124745"/>
            <a:ext cx="8320018" cy="4824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516" y="5229200"/>
            <a:ext cx="2974479" cy="693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70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1124744"/>
            <a:ext cx="8732175" cy="48245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042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44" y="1124744"/>
            <a:ext cx="8175912" cy="4815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466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84" y="1124744"/>
            <a:ext cx="7815872" cy="46941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104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48" y="1196752"/>
            <a:ext cx="8427163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272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1117809"/>
            <a:ext cx="9217024" cy="4831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82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996" y="1268760"/>
            <a:ext cx="8904830" cy="46541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29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52" y="1124744"/>
            <a:ext cx="6458844" cy="4782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67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51" y="1124744"/>
            <a:ext cx="6984777" cy="4805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416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04" y="1124744"/>
            <a:ext cx="8945831" cy="47977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08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ARTIFICIAL NEURAL NETWORKS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2626"/>
          <a:stretch/>
        </p:blipFill>
        <p:spPr>
          <a:xfrm>
            <a:off x="2205481" y="1135776"/>
            <a:ext cx="7776864" cy="51015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37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36" y="1124744"/>
            <a:ext cx="6363664" cy="4828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603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65"/>
          <a:stretch/>
        </p:blipFill>
        <p:spPr>
          <a:xfrm>
            <a:off x="2696202" y="1124744"/>
            <a:ext cx="6710578" cy="4813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862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760" y="1124745"/>
            <a:ext cx="9027578" cy="48245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870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28" y="1124744"/>
            <a:ext cx="7633026" cy="4761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187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3545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chemeClr val="bg1"/>
                </a:solidFill>
                <a:latin typeface="+mn-lt"/>
              </a:rPr>
              <a:t>STOCHASTIC LEARNING</a:t>
            </a:r>
            <a:endParaRPr lang="da-DK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0" y="1695840"/>
            <a:ext cx="8608543" cy="41604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22" y="1124745"/>
            <a:ext cx="8838424" cy="48245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9836" y="1124744"/>
            <a:ext cx="6811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>
                <a:solidFill>
                  <a:schemeClr val="bg1"/>
                </a:solidFill>
              </a:rPr>
              <a:t>POSSIBLE MEANING – LAYERS OF ABSTRACTION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996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61764" y="1122332"/>
            <a:ext cx="11809312" cy="4826948"/>
          </a:xfrm>
          <a:prstGeom prst="rect">
            <a:avLst/>
          </a:prstGeom>
          <a:solidFill>
            <a:schemeClr val="tx1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1124745"/>
            <a:ext cx="8847362" cy="48277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9836" y="1124744"/>
            <a:ext cx="6811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>
                <a:solidFill>
                  <a:schemeClr val="bg1"/>
                </a:solidFill>
              </a:rPr>
              <a:t>POSSIBLE MEANING – LAYERS OF ABSTRACTION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48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909836" y="1124744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rgbClr val="000000"/>
                </a:solidFill>
                <a:latin typeface="+mn-lt"/>
              </a:rPr>
              <a:t>CODE</a:t>
            </a:r>
            <a:endParaRPr lang="da-DK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1340768"/>
            <a:ext cx="6795153" cy="44734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650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 NEURAL NETWORKS</a:t>
            </a:r>
            <a:endParaRPr lang="en-GB" dirty="0"/>
          </a:p>
        </p:txBody>
      </p:sp>
      <p:pic>
        <p:nvPicPr>
          <p:cNvPr id="1028" name="Picture 4" descr="https://ai.google/static/images/research/teams/perception/connectomics/connectomics-neur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980728"/>
            <a:ext cx="6857621" cy="51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49996" y="6165304"/>
            <a:ext cx="29744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https://ai.google/research/teams/perception/connectomics/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580" y="332656"/>
            <a:ext cx="4355200" cy="2630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3140968"/>
            <a:ext cx="4366865" cy="28892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97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 NEURAL NETWORKS</a:t>
            </a:r>
            <a:endParaRPr lang="en-GB" dirty="0"/>
          </a:p>
        </p:txBody>
      </p:sp>
      <p:pic>
        <p:nvPicPr>
          <p:cNvPr id="1028" name="Picture 4" descr="https://ai.google/static/images/research/teams/perception/connectomics/connectomics-neur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980728"/>
            <a:ext cx="6857621" cy="51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49996" y="6165304"/>
            <a:ext cx="29744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https://ai.google/research/teams/perception/connectomics/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580" y="332656"/>
            <a:ext cx="4355200" cy="2630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524" y="3284984"/>
            <a:ext cx="4959660" cy="1949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7639" y="5322387"/>
            <a:ext cx="4553365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Note, histology on stained samples typically only show a small part of the real number of cells..</a:t>
            </a:r>
            <a:endParaRPr lang="da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301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 NEURAL NETWORKS</a:t>
            </a:r>
            <a:endParaRPr lang="en-GB" dirty="0"/>
          </a:p>
        </p:txBody>
      </p:sp>
      <p:pic>
        <p:nvPicPr>
          <p:cNvPr id="1026" name="Picture 2" descr="Representation of the amino acid sequence relations of the minimal pore regions of the voltage-gated ion channel superfamily. (&lt;a href='https://www.ncbi.nlm.nih.gov/pubmed/15467096' target='_blank'&gt;Science's STKE 05 Oct 2004&lt;/a&gt;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88" y="976082"/>
            <a:ext cx="2512907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418" y="1141616"/>
            <a:ext cx="2670858" cy="2049841"/>
          </a:xfrm>
          <a:prstGeom prst="rect">
            <a:avLst/>
          </a:prstGeom>
        </p:spPr>
      </p:pic>
      <p:pic>
        <p:nvPicPr>
          <p:cNvPr id="8" name="Picture 4" descr="https://www.frontiersin.org/files/Articles/415471/fnmol-11-00427-HTML-r2/image_m/fnmol-11-00427-g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48"/>
          <a:stretch/>
        </p:blipFill>
        <p:spPr bwMode="auto">
          <a:xfrm>
            <a:off x="762472" y="1248957"/>
            <a:ext cx="5544616" cy="29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ledresultat for all ion channel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1"/>
          <a:stretch/>
        </p:blipFill>
        <p:spPr bwMode="auto">
          <a:xfrm>
            <a:off x="405780" y="4365104"/>
            <a:ext cx="5829300" cy="175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edresultat for all receptor typ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468" y="3501008"/>
            <a:ext cx="4679206" cy="273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91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ciousness Explained by Daniel C. Dennett | Goodrea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367" y="1988840"/>
            <a:ext cx="30289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IDEALIZED NEURAL NETWORKS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84" y="2506013"/>
            <a:ext cx="4265580" cy="34893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3852" y="1196752"/>
            <a:ext cx="6984776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 smtClean="0">
                <a:latin typeface="+mn-lt"/>
              </a:rPr>
              <a:t>COGNITION IS COMPUTATIONALLY INTRACTABLE</a:t>
            </a:r>
          </a:p>
          <a:p>
            <a:pPr>
              <a:lnSpc>
                <a:spcPct val="95000"/>
              </a:lnSpc>
            </a:pPr>
            <a:r>
              <a:rPr lang="en-US" sz="2400" b="1" dirty="0" smtClean="0">
                <a:latin typeface="+mn-lt"/>
              </a:rPr>
              <a:t>THEREFORE THE BRAIN CANNOT BE A COMPUTER</a:t>
            </a:r>
            <a:endParaRPr lang="da-DK" sz="2400" b="1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0923" y="3789040"/>
            <a:ext cx="2447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Turing machines</a:t>
            </a:r>
            <a:endParaRPr lang="da-DK" sz="24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2919301" y="3485275"/>
            <a:ext cx="779043" cy="432048"/>
          </a:xfrm>
          <a:prstGeom prst="straightConnector1">
            <a:avLst/>
          </a:prstGeom>
          <a:solidFill>
            <a:schemeClr val="accent2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2919301" y="4149080"/>
            <a:ext cx="726839" cy="491110"/>
          </a:xfrm>
          <a:prstGeom prst="straightConnector1">
            <a:avLst/>
          </a:prstGeom>
          <a:solidFill>
            <a:schemeClr val="accent2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76030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IDEALIZED NEURAL NETWORKS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84" y="2506013"/>
            <a:ext cx="4265580" cy="34893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3852" y="1196752"/>
            <a:ext cx="6984776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 smtClean="0">
                <a:latin typeface="+mn-lt"/>
              </a:rPr>
              <a:t>COGNITION IS COMPUTATIONALLY INTRACTABLE</a:t>
            </a:r>
          </a:p>
          <a:p>
            <a:pPr>
              <a:lnSpc>
                <a:spcPct val="95000"/>
              </a:lnSpc>
            </a:pPr>
            <a:r>
              <a:rPr lang="en-US" sz="2400" b="1" dirty="0" smtClean="0">
                <a:latin typeface="+mn-lt"/>
              </a:rPr>
              <a:t>THEREFORE THE BRAIN CANNOT BE A COMPUTER</a:t>
            </a:r>
            <a:endParaRPr lang="da-DK" sz="2400" b="1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0923" y="3789040"/>
            <a:ext cx="2447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Turing machines</a:t>
            </a:r>
            <a:endParaRPr lang="da-DK" sz="24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2919301" y="3485275"/>
            <a:ext cx="779043" cy="432048"/>
          </a:xfrm>
          <a:prstGeom prst="straightConnector1">
            <a:avLst/>
          </a:prstGeom>
          <a:solidFill>
            <a:schemeClr val="accent2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2919301" y="4149080"/>
            <a:ext cx="726839" cy="491110"/>
          </a:xfrm>
          <a:prstGeom prst="straightConnector1">
            <a:avLst/>
          </a:prstGeom>
          <a:solidFill>
            <a:schemeClr val="accent2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628" y="1988840"/>
            <a:ext cx="3028950" cy="441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877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989955" y="1196752"/>
            <a:ext cx="6192787" cy="4968552"/>
          </a:xfrm>
          <a:prstGeom prst="rect">
            <a:avLst/>
          </a:prstGeom>
          <a:solidFill>
            <a:srgbClr val="FFFFFF"/>
          </a:solidFill>
          <a:ln w="1778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IDEALIZED NEURAL NETWORKS</a:t>
            </a:r>
            <a:endParaRPr lang="en-GB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24"/>
          <a:stretch/>
        </p:blipFill>
        <p:spPr bwMode="auto">
          <a:xfrm flipH="1">
            <a:off x="2494012" y="1244392"/>
            <a:ext cx="308740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18421"/>
          <a:stretch/>
        </p:blipFill>
        <p:spPr>
          <a:xfrm>
            <a:off x="5229104" y="1352404"/>
            <a:ext cx="2749985" cy="22322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05980" y="1460416"/>
            <a:ext cx="86409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smtClean="0">
                <a:latin typeface="+mn-lt"/>
              </a:rPr>
              <a:t>1739</a:t>
            </a:r>
            <a:endParaRPr lang="da-DK" sz="1600" b="1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5980" y="3902974"/>
            <a:ext cx="86409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smtClean="0">
                <a:latin typeface="+mn-lt"/>
              </a:rPr>
              <a:t>1958</a:t>
            </a:r>
            <a:endParaRPr lang="da-DK" sz="1600" b="1" dirty="0"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068" y="3924294"/>
            <a:ext cx="2081217" cy="1997968"/>
          </a:xfrm>
          <a:prstGeom prst="rect">
            <a:avLst/>
          </a:prstGeom>
        </p:spPr>
      </p:pic>
      <p:pic>
        <p:nvPicPr>
          <p:cNvPr id="3076" name="Picture 4" descr="Image result for perceptr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84" y="4118572"/>
            <a:ext cx="2520280" cy="179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72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Custom</PresentationFormat>
  <Paragraphs>81</Paragraphs>
  <Slides>38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Georgia</vt:lpstr>
      <vt:lpstr>AU Passata</vt:lpstr>
      <vt:lpstr>Wingdings 3</vt:lpstr>
      <vt:lpstr>AU Passata Light</vt:lpstr>
      <vt:lpstr>Arial</vt:lpstr>
      <vt:lpstr>AU Peto</vt:lpstr>
      <vt:lpstr>Calibri</vt:lpstr>
      <vt:lpstr>AU 16:9</vt:lpstr>
      <vt:lpstr>PowerPoint Presentation</vt:lpstr>
      <vt:lpstr>ARTIFICIAL  NEURAL NETWORKS</vt:lpstr>
      <vt:lpstr>ARTIFICIAL NEURAL NETWORKS</vt:lpstr>
      <vt:lpstr>REAL NEURAL NETWORKS</vt:lpstr>
      <vt:lpstr>REAL NEURAL NETWORKS</vt:lpstr>
      <vt:lpstr>REAL NEURAL NETWORKS</vt:lpstr>
      <vt:lpstr>IDEALIZED NEURAL NETWORKS</vt:lpstr>
      <vt:lpstr>IDEALIZED NEURAL NETWORKS</vt:lpstr>
      <vt:lpstr>IDEALIZED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2023-10-26T09:12:38Z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